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irelight title.png"/>
          <p:cNvPicPr>
            <a:picLocks noChangeAspect="1"/>
          </p:cNvPicPr>
          <p:nvPr/>
        </p:nvPicPr>
        <p:blipFill>
          <a:blip r:embed="rId2" cstate="print"/>
          <a:srcRect l="43431" t="21353" b="20413"/>
          <a:stretch>
            <a:fillRect/>
          </a:stretch>
        </p:blipFill>
        <p:spPr>
          <a:xfrm>
            <a:off x="0" y="0"/>
            <a:ext cx="367230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219200"/>
            <a:ext cx="6400800" cy="1600200"/>
          </a:xfrm>
        </p:spPr>
        <p:txBody>
          <a:bodyPr anchor="b" anchorCtr="0"/>
          <a:lstStyle>
            <a:lvl1pPr algn="l">
              <a:defRPr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2971800"/>
            <a:ext cx="5715000" cy="12954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5943600"/>
            <a:ext cx="2133600" cy="228600"/>
          </a:xfrm>
        </p:spPr>
        <p:txBody>
          <a:bodyPr/>
          <a:lstStyle>
            <a:lvl1pPr algn="l">
              <a:defRPr/>
            </a:lvl1pPr>
          </a:lstStyle>
          <a:p>
            <a:fld id="{537C8F00-35DC-4FAC-B4B3-E005EDCC20B3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5715000"/>
            <a:ext cx="26670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6248400"/>
            <a:ext cx="533400" cy="228600"/>
          </a:xfrm>
        </p:spPr>
        <p:txBody>
          <a:bodyPr/>
          <a:lstStyle>
            <a:lvl1pPr algn="l">
              <a:defRPr/>
            </a:lvl1pPr>
          </a:lstStyle>
          <a:p>
            <a:fld id="{46E0212D-E5BE-4888-8BD3-6C14E1663A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4209" y="2057400"/>
            <a:ext cx="5678424" cy="3886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C8F00-35DC-4FAC-B4B3-E005EDCC20B3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212D-E5BE-4888-8BD3-6C14E1663A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533400"/>
            <a:ext cx="1752600" cy="43433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533401"/>
            <a:ext cx="5029200" cy="5422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C8F00-35DC-4FAC-B4B3-E005EDCC20B3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212D-E5BE-4888-8BD3-6C14E1663A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C8F00-35DC-4FAC-B4B3-E005EDCC20B3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212D-E5BE-4888-8BD3-6C14E1663A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irelight section.png"/>
          <p:cNvPicPr>
            <a:picLocks noChangeAspect="1"/>
          </p:cNvPicPr>
          <p:nvPr/>
        </p:nvPicPr>
        <p:blipFill>
          <a:blip r:embed="rId2" cstate="print"/>
          <a:srcRect l="7678" r="8563" b="31688"/>
          <a:stretch>
            <a:fillRect/>
          </a:stretch>
        </p:blipFill>
        <p:spPr>
          <a:xfrm>
            <a:off x="0" y="3048000"/>
            <a:ext cx="9144000" cy="381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2057400"/>
            <a:ext cx="7391400" cy="1590675"/>
          </a:xfrm>
        </p:spPr>
        <p:txBody>
          <a:bodyPr anchor="b" anchorCtr="0">
            <a:normAutofit/>
          </a:bodyPr>
          <a:lstStyle>
            <a:lvl1pPr algn="ctr">
              <a:defRPr sz="4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7546" y="3810000"/>
            <a:ext cx="5388909" cy="14239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1500"/>
              </a:spcBef>
              <a:buFontTx/>
              <a:buNone/>
              <a:defRPr sz="1800" kern="120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C8F00-35DC-4FAC-B4B3-E005EDCC20B3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212D-E5BE-4888-8BD3-6C14E1663A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057401"/>
            <a:ext cx="2743200" cy="3898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057401"/>
            <a:ext cx="2743200" cy="3898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C8F00-35DC-4FAC-B4B3-E005EDCC20B3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212D-E5BE-4888-8BD3-6C14E1663A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967753"/>
            <a:ext cx="274320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2819400"/>
            <a:ext cx="2743200" cy="3136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1967753"/>
            <a:ext cx="274320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2819400"/>
            <a:ext cx="2743200" cy="3136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C8F00-35DC-4FAC-B4B3-E005EDCC20B3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212D-E5BE-4888-8BD3-6C14E1663A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C8F00-35DC-4FAC-B4B3-E005EDCC20B3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212D-E5BE-4888-8BD3-6C14E1663A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C8F00-35DC-4FAC-B4B3-E005EDCC20B3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212D-E5BE-4888-8BD3-6C14E1663A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ntent caption.png"/>
          <p:cNvPicPr>
            <a:picLocks noChangeAspect="1"/>
          </p:cNvPicPr>
          <p:nvPr/>
        </p:nvPicPr>
        <p:blipFill>
          <a:blip r:embed="rId2" cstate="print"/>
          <a:srcRect l="11342" t="23079" r="13047"/>
          <a:stretch>
            <a:fillRect/>
          </a:stretch>
        </p:blipFill>
        <p:spPr>
          <a:xfrm>
            <a:off x="0" y="0"/>
            <a:ext cx="9144000" cy="60953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25" y="438150"/>
            <a:ext cx="2743200" cy="1618488"/>
          </a:xfrm>
        </p:spPr>
        <p:txBody>
          <a:bodyPr anchor="ctr" anchorCtr="0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438150"/>
            <a:ext cx="4419600" cy="5118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439" y="2514600"/>
            <a:ext cx="1985962" cy="23622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C8F00-35DC-4FAC-B4B3-E005EDCC20B3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212D-E5BE-4888-8BD3-6C14E1663A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ntent caption.png"/>
          <p:cNvPicPr>
            <a:picLocks noChangeAspect="1"/>
          </p:cNvPicPr>
          <p:nvPr/>
        </p:nvPicPr>
        <p:blipFill>
          <a:blip r:embed="rId2" cstate="print"/>
          <a:srcRect l="11342" t="23079" r="13047"/>
          <a:stretch>
            <a:fillRect/>
          </a:stretch>
        </p:blipFill>
        <p:spPr>
          <a:xfrm>
            <a:off x="0" y="0"/>
            <a:ext cx="9144000" cy="60953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25" y="438150"/>
            <a:ext cx="2743200" cy="1619250"/>
          </a:xfr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75050" y="685800"/>
            <a:ext cx="5264150" cy="4648200"/>
          </a:xfrm>
          <a:prstGeom prst="ellipse">
            <a:avLst/>
          </a:prstGeom>
          <a:ln w="127000">
            <a:solidFill>
              <a:schemeClr val="tx1">
                <a:alpha val="10000"/>
              </a:schemeClr>
            </a:solidFill>
          </a:ln>
          <a:effectLst>
            <a:innerShdw blurRad="190500">
              <a:prstClr val="black">
                <a:alpha val="75000"/>
              </a:prstClr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2104" y="2514600"/>
            <a:ext cx="1984248" cy="2359152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buNone/>
              <a:defRPr sz="1400" kern="1200">
                <a:gradFill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5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C8F00-35DC-4FAC-B4B3-E005EDCC20B3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212D-E5BE-4888-8BD3-6C14E1663A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Firelight content.png"/>
          <p:cNvPicPr>
            <a:picLocks noChangeAspect="1"/>
          </p:cNvPicPr>
          <p:nvPr/>
        </p:nvPicPr>
        <p:blipFill>
          <a:blip r:embed="rId13" cstate="print"/>
          <a:srcRect l="10260" t="11518" r="6261" b="874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2057400"/>
            <a:ext cx="50292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0" y="64770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10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fld id="{537C8F00-35DC-4FAC-B4B3-E005EDCC20B3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77000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0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248400"/>
            <a:ext cx="5334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11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fld id="{46E0212D-E5BE-4888-8BD3-6C14E1663A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rand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 spc="0" baseline="0">
          <a:gradFill flip="none" rotWithShape="1"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  <a:tileRect/>
          </a:gra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500"/>
        </a:spcBef>
        <a:buFontTx/>
        <a:buBlip>
          <a:blip r:embed="rId14"/>
        </a:buBlip>
        <a:defRPr sz="20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1500"/>
        </a:spcBef>
        <a:buFontTx/>
        <a:buBlip>
          <a:blip r:embed="rId15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1500"/>
        </a:spcBef>
        <a:buFontTx/>
        <a:buBlip>
          <a:blip r:embed="rId15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Power of Powers</a:t>
            </a:r>
            <a:endParaRPr lang="en-US" sz="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9"/>
          <p:cNvSpPr txBox="1">
            <a:spLocks/>
          </p:cNvSpPr>
          <p:nvPr/>
        </p:nvSpPr>
        <p:spPr>
          <a:xfrm>
            <a:off x="1731368" y="274638"/>
            <a:ext cx="5681265" cy="1477962"/>
          </a:xfrm>
          <a:prstGeom prst="rect">
            <a:avLst/>
          </a:prstGeo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all" spc="0" normalizeH="0" baseline="0" noProof="0" smtClean="0">
                <a:ln w="0"/>
                <a:solidFill>
                  <a:schemeClr val="bg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Examples</a:t>
            </a:r>
            <a:endParaRPr kumimoji="0" lang="en-US" sz="7200" b="1" i="0" u="none" strike="noStrike" kern="1200" cap="all" spc="0" normalizeH="0" baseline="0" noProof="0" dirty="0">
              <a:ln w="0"/>
              <a:solidFill>
                <a:schemeClr val="bg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715962"/>
          </a:xfrm>
        </p:spPr>
        <p:txBody>
          <a:bodyPr>
            <a:noAutofit/>
          </a:bodyPr>
          <a:lstStyle/>
          <a:p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Investigation</a:t>
            </a:r>
            <a:endParaRPr lang="en-US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2400" y="2286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2192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(a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)</a:t>
            </a:r>
            <a:r>
              <a:rPr lang="en-US" sz="4000" baseline="30000" dirty="0" smtClean="0"/>
              <a:t>3</a:t>
            </a:r>
            <a:endParaRPr lang="en-US" sz="4000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0574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=a</a:t>
            </a:r>
            <a:r>
              <a:rPr lang="en-US" sz="4000" baseline="30000" dirty="0" smtClean="0"/>
              <a:t>2  </a:t>
            </a:r>
            <a:r>
              <a:rPr lang="en-US" sz="4000" dirty="0" smtClean="0"/>
              <a:t>x a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 x a</a:t>
            </a:r>
            <a:r>
              <a:rPr lang="en-US" sz="4000" baseline="30000" dirty="0" smtClean="0"/>
              <a:t>2</a:t>
            </a:r>
            <a:endParaRPr lang="en-US" sz="4000" baseline="300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8194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=(a x a) x (a x a) x (a x a) </a:t>
            </a:r>
            <a:endParaRPr lang="en-US" sz="4000" baseline="300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36576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=a x a x a x a x a x a </a:t>
            </a:r>
            <a:endParaRPr lang="en-US" sz="4000" baseline="300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6482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=a</a:t>
            </a:r>
            <a:r>
              <a:rPr lang="en-US" sz="4000" baseline="30000" dirty="0" smtClean="0"/>
              <a:t>6</a:t>
            </a:r>
            <a:endParaRPr lang="en-US" sz="4000" baseline="30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5000" y="914400"/>
            <a:ext cx="5638800" cy="136207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600" dirty="0" smtClean="0"/>
              <a:t>(a</a:t>
            </a:r>
            <a:r>
              <a:rPr lang="en-US" sz="6600" baseline="30000" dirty="0" smtClean="0"/>
              <a:t>m</a:t>
            </a:r>
            <a:r>
              <a:rPr lang="en-US" sz="6600" dirty="0" smtClean="0"/>
              <a:t>)</a:t>
            </a:r>
            <a:r>
              <a:rPr lang="en-US" sz="6600" baseline="30000" dirty="0" smtClean="0"/>
              <a:t>n</a:t>
            </a:r>
            <a:r>
              <a:rPr lang="en-US" sz="6600" dirty="0" smtClean="0"/>
              <a:t> = a</a:t>
            </a:r>
            <a:r>
              <a:rPr lang="en-US" sz="6600" baseline="30000" dirty="0" smtClean="0"/>
              <a:t>mxn</a:t>
            </a:r>
            <a:endParaRPr lang="en-US" sz="6600" baseline="30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6000" spc="300" dirty="0" smtClean="0"/>
              <a:t>Multiply </a:t>
            </a:r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ONLY</a:t>
            </a:r>
            <a:r>
              <a:rPr lang="en-US" sz="6000" spc="300" dirty="0" smtClean="0"/>
              <a:t> the exponents</a:t>
            </a:r>
            <a:endParaRPr lang="en-US" sz="6000" spc="3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7200" b="1" cap="all" dirty="0" smtClean="0">
                <a:ln w="0"/>
                <a:solidFill>
                  <a:schemeClr val="bg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Examples</a:t>
            </a:r>
            <a:endParaRPr lang="en-US" sz="7200" b="1" cap="all" dirty="0">
              <a:ln w="0"/>
              <a:solidFill>
                <a:schemeClr val="bg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2514600"/>
            <a:ext cx="15215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(2</a:t>
            </a:r>
            <a:r>
              <a:rPr lang="en-US" sz="4000" baseline="30000" dirty="0" smtClean="0"/>
              <a:t>4</a:t>
            </a:r>
            <a:r>
              <a:rPr lang="en-US" sz="4000" dirty="0" smtClean="0"/>
              <a:t>)</a:t>
            </a:r>
            <a:r>
              <a:rPr lang="en-US" sz="4000" baseline="30000" dirty="0" smtClean="0"/>
              <a:t>4</a:t>
            </a:r>
            <a:r>
              <a:rPr lang="en-US" sz="4000" dirty="0" smtClean="0"/>
              <a:t>=</a:t>
            </a:r>
            <a:endParaRPr lang="en-US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0" y="2590800"/>
            <a:ext cx="15215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2</a:t>
            </a:r>
            <a:r>
              <a:rPr lang="en-US" sz="4000" baseline="30000" dirty="0" smtClean="0"/>
              <a:t>4 x 4 </a:t>
            </a:r>
            <a:r>
              <a:rPr lang="en-US" sz="4000" dirty="0" smtClean="0"/>
              <a:t>=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0" y="2590800"/>
            <a:ext cx="12057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2</a:t>
            </a:r>
            <a:r>
              <a:rPr lang="en-US" sz="4000" baseline="30000" dirty="0" smtClean="0"/>
              <a:t>16 </a:t>
            </a:r>
            <a:r>
              <a:rPr lang="en-US" sz="4000" dirty="0" smtClean="0"/>
              <a:t>=</a:t>
            </a:r>
            <a:endParaRPr lang="en-US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5029200" y="2590800"/>
            <a:ext cx="16033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65536</a:t>
            </a:r>
            <a:endParaRPr lang="en-US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0" y="3657600"/>
            <a:ext cx="16914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(-3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)</a:t>
            </a:r>
            <a:r>
              <a:rPr lang="en-US" sz="4000" baseline="30000" dirty="0" smtClean="0"/>
              <a:t>3</a:t>
            </a:r>
            <a:r>
              <a:rPr lang="en-US" sz="4000" dirty="0" smtClean="0"/>
              <a:t>=</a:t>
            </a:r>
            <a:endParaRPr lang="en-US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2286000" y="3733800"/>
            <a:ext cx="20072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(-3)</a:t>
            </a:r>
            <a:r>
              <a:rPr lang="en-US" sz="4000" baseline="30000" dirty="0" smtClean="0"/>
              <a:t>2x3 </a:t>
            </a:r>
            <a:r>
              <a:rPr lang="en-US" sz="4000" dirty="0" smtClean="0"/>
              <a:t>=</a:t>
            </a:r>
            <a:endParaRPr lang="en-US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4343400" y="3733800"/>
            <a:ext cx="15776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(-3)</a:t>
            </a:r>
            <a:r>
              <a:rPr lang="en-US" sz="4000" baseline="30000" dirty="0" smtClean="0"/>
              <a:t>6 </a:t>
            </a:r>
            <a:r>
              <a:rPr lang="en-US" sz="4000" dirty="0" smtClean="0"/>
              <a:t>=</a:t>
            </a:r>
            <a:endParaRPr lang="en-US" sz="4000" dirty="0"/>
          </a:p>
        </p:txBody>
      </p:sp>
      <p:sp>
        <p:nvSpPr>
          <p:cNvPr id="18" name="TextBox 17"/>
          <p:cNvSpPr txBox="1"/>
          <p:nvPr/>
        </p:nvSpPr>
        <p:spPr>
          <a:xfrm>
            <a:off x="6019800" y="3733800"/>
            <a:ext cx="10358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729</a:t>
            </a:r>
            <a:endParaRPr lang="en-US" sz="4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31368" y="274638"/>
            <a:ext cx="5681265" cy="71596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Investigation</a:t>
            </a:r>
            <a:endParaRPr kumimoji="0" lang="en-US" sz="6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62400" y="2286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2192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(ab)</a:t>
            </a:r>
            <a:r>
              <a:rPr lang="en-US" sz="4000" baseline="30000" dirty="0" smtClean="0"/>
              <a:t>3</a:t>
            </a:r>
            <a:endParaRPr lang="en-US" sz="4000" baseline="30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0574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=ab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x ab x ab</a:t>
            </a:r>
            <a:endParaRPr lang="en-US" sz="4000" baseline="300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8194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=(a x b) x (a x b) x (a x b) </a:t>
            </a:r>
            <a:endParaRPr lang="en-US" sz="4000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6576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=a x a x a x b x b x b </a:t>
            </a:r>
            <a:endParaRPr lang="en-US" sz="4000" baseline="300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46482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=a</a:t>
            </a:r>
            <a:r>
              <a:rPr lang="en-US" sz="4000" baseline="30000" dirty="0" smtClean="0"/>
              <a:t>3</a:t>
            </a:r>
            <a:r>
              <a:rPr lang="en-US" sz="4000" dirty="0" smtClean="0"/>
              <a:t> x b</a:t>
            </a:r>
            <a:r>
              <a:rPr lang="en-US" sz="4000" baseline="30000" dirty="0" smtClean="0"/>
              <a:t>3</a:t>
            </a:r>
            <a:endParaRPr lang="en-US" sz="4000" baseline="30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5" grpId="0"/>
      <p:bldP spid="6" grpId="0"/>
      <p:bldP spid="7" grpId="0"/>
      <p:bldP spid="8" grpId="0"/>
      <p:bldP spid="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096962"/>
          </a:xfrm>
        </p:spPr>
        <p:txBody>
          <a:bodyPr>
            <a:noAutofit/>
          </a:bodyPr>
          <a:lstStyle/>
          <a:p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Power of a Product</a:t>
            </a:r>
            <a:endParaRPr lang="en-US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1600200" y="1905000"/>
            <a:ext cx="5638800" cy="1066800"/>
          </a:xfrm>
          <a:prstGeom prst="rect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 anchorCtr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 x b)</a:t>
            </a:r>
            <a:r>
              <a:rPr lang="en-US" sz="6600" baseline="30000" dirty="0" smtClean="0"/>
              <a:t>m</a:t>
            </a: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a</a:t>
            </a:r>
            <a:r>
              <a:rPr kumimoji="0" lang="en-US" sz="6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lang="en-US" sz="6600" dirty="0" smtClean="0"/>
              <a:t>x</a:t>
            </a:r>
            <a:r>
              <a:rPr kumimoji="0" lang="en-US" sz="66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</a:t>
            </a:r>
            <a:r>
              <a:rPr kumimoji="0" lang="en-US" sz="6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endParaRPr kumimoji="0" lang="en-US" sz="6600" b="0" i="0" u="none" strike="noStrike" kern="1200" cap="none" spc="0" normalizeH="0" baseline="3000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 txBox="1">
            <a:spLocks/>
          </p:cNvSpPr>
          <p:nvPr/>
        </p:nvSpPr>
        <p:spPr>
          <a:xfrm>
            <a:off x="0" y="3810000"/>
            <a:ext cx="9144000" cy="2057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DISTRIBUTE</a:t>
            </a:r>
            <a:r>
              <a:rPr kumimoji="0" lang="en-US" sz="6000" b="0" i="0" u="none" strike="noStrike" kern="1200" cap="none" spc="30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6000" b="0" i="0" u="none" strike="noStrike" kern="1200" cap="none" spc="30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  <a:t>the exponents</a:t>
            </a:r>
            <a:endParaRPr kumimoji="0" lang="en-US" sz="6000" b="0" i="0" u="none" strike="noStrike" kern="1200" cap="none" spc="300" normalizeH="0" baseline="0" noProof="0" dirty="0">
              <a:ln>
                <a:noFill/>
              </a:ln>
              <a:gradFill>
                <a:gsLst>
                  <a:gs pos="0">
                    <a:schemeClr val="tx1">
                      <a:alpha val="70000"/>
                    </a:schemeClr>
                  </a:gs>
                  <a:gs pos="50000">
                    <a:schemeClr val="tx1">
                      <a:alpha val="80000"/>
                    </a:schemeClr>
                  </a:gs>
                  <a:gs pos="100000">
                    <a:schemeClr val="tx1">
                      <a:alpha val="90000"/>
                    </a:schemeClr>
                  </a:gs>
                </a:gsLst>
                <a:lin ang="0" scaled="0"/>
              </a:gra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9"/>
          <p:cNvSpPr txBox="1">
            <a:spLocks/>
          </p:cNvSpPr>
          <p:nvPr/>
        </p:nvSpPr>
        <p:spPr>
          <a:xfrm>
            <a:off x="1731368" y="274638"/>
            <a:ext cx="5681265" cy="1477962"/>
          </a:xfrm>
          <a:prstGeom prst="rect">
            <a:avLst/>
          </a:prstGeo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all" spc="0" normalizeH="0" baseline="0" noProof="0" smtClean="0">
                <a:ln w="0"/>
                <a:solidFill>
                  <a:schemeClr val="bg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Examples</a:t>
            </a:r>
            <a:endParaRPr kumimoji="0" lang="en-US" sz="7200" b="1" i="0" u="none" strike="noStrike" kern="1200" cap="all" spc="0" normalizeH="0" baseline="0" noProof="0" dirty="0">
              <a:ln w="0"/>
              <a:solidFill>
                <a:schemeClr val="bg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438400"/>
            <a:ext cx="20890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(2 x 3)</a:t>
            </a:r>
            <a:r>
              <a:rPr lang="en-US" sz="4000" baseline="30000" dirty="0" smtClean="0"/>
              <a:t>4</a:t>
            </a:r>
            <a:r>
              <a:rPr lang="en-US" sz="4000" dirty="0" smtClean="0"/>
              <a:t>=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2514600"/>
            <a:ext cx="19623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2</a:t>
            </a:r>
            <a:r>
              <a:rPr lang="en-US" sz="4000" baseline="30000" dirty="0" smtClean="0"/>
              <a:t>4</a:t>
            </a:r>
            <a:r>
              <a:rPr lang="en-US" sz="4000" dirty="0" smtClean="0"/>
              <a:t> x 3</a:t>
            </a:r>
            <a:r>
              <a:rPr lang="en-US" sz="4000" baseline="30000" dirty="0" smtClean="0"/>
              <a:t>4 </a:t>
            </a:r>
            <a:r>
              <a:rPr lang="en-US" sz="4000" dirty="0" smtClean="0"/>
              <a:t>=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800600" y="2514600"/>
            <a:ext cx="21884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16 x 81 =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6934200" y="2514600"/>
            <a:ext cx="13195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1296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1371600" y="4114800"/>
            <a:ext cx="20521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(2ab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)</a:t>
            </a:r>
            <a:r>
              <a:rPr lang="en-US" sz="4000" baseline="30000" dirty="0" smtClean="0"/>
              <a:t>4</a:t>
            </a:r>
            <a:r>
              <a:rPr lang="en-US" sz="4000" dirty="0" smtClean="0"/>
              <a:t>=</a:t>
            </a:r>
            <a:endParaRPr lang="en-US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3352800" y="4191000"/>
            <a:ext cx="31886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2</a:t>
            </a:r>
            <a:r>
              <a:rPr lang="en-US" sz="4000" baseline="30000" dirty="0" smtClean="0"/>
              <a:t>4</a:t>
            </a:r>
            <a:r>
              <a:rPr lang="en-US" sz="4000" dirty="0" smtClean="0"/>
              <a:t> x a</a:t>
            </a:r>
            <a:r>
              <a:rPr lang="en-US" sz="4000" baseline="30000" dirty="0" smtClean="0"/>
              <a:t>4 </a:t>
            </a:r>
            <a:r>
              <a:rPr lang="en-US" sz="4000" dirty="0" smtClean="0"/>
              <a:t>x b</a:t>
            </a:r>
            <a:r>
              <a:rPr lang="en-US" sz="4000" baseline="30000" dirty="0" smtClean="0"/>
              <a:t>2x4 </a:t>
            </a:r>
            <a:r>
              <a:rPr lang="en-US" sz="4000" dirty="0" smtClean="0"/>
              <a:t>=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6400800" y="4191000"/>
            <a:ext cx="16610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16a</a:t>
            </a:r>
            <a:r>
              <a:rPr lang="en-US" sz="4000" baseline="30000" dirty="0" smtClean="0"/>
              <a:t>4</a:t>
            </a:r>
            <a:r>
              <a:rPr lang="en-US" sz="4000" dirty="0" smtClean="0"/>
              <a:t>b</a:t>
            </a:r>
            <a:r>
              <a:rPr lang="en-US" sz="4000" baseline="30000" dirty="0" smtClean="0"/>
              <a:t>8</a:t>
            </a:r>
            <a:endParaRPr lang="en-US" sz="4000" baseline="30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31368" y="274638"/>
            <a:ext cx="5681265" cy="71596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Investigation</a:t>
            </a:r>
            <a:endParaRPr kumimoji="0" lang="en-US" sz="6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62400" y="2286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1295400"/>
            <a:ext cx="952500" cy="1152525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1609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2514600"/>
            <a:ext cx="1752600" cy="809625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1266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95600" y="2514600"/>
            <a:ext cx="4892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=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24200" y="3429000"/>
            <a:ext cx="4892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=</a:t>
            </a:r>
            <a:endParaRPr lang="en-US" sz="4000" b="1" dirty="0">
              <a:solidFill>
                <a:schemeClr val="bg1"/>
              </a:solidFill>
            </a:endParaRP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3429000"/>
            <a:ext cx="1285875" cy="809625"/>
          </a:xfrm>
          <a:prstGeom prst="rect">
            <a:avLst/>
          </a:prstGeom>
          <a:noFill/>
        </p:spPr>
      </p:pic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1266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0"/>
            <a:ext cx="28886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1409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05200" y="4953000"/>
            <a:ext cx="4892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=</a:t>
            </a:r>
            <a:endParaRPr lang="en-US" sz="4000" b="1" dirty="0">
              <a:solidFill>
                <a:schemeClr val="bg1"/>
              </a:solidFill>
            </a:endParaRPr>
          </a:p>
        </p:txBody>
      </p:sp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4648200"/>
            <a:ext cx="514350" cy="1266825"/>
          </a:xfrm>
          <a:prstGeom prst="rect">
            <a:avLst/>
          </a:prstGeom>
          <a:noFill/>
        </p:spPr>
      </p:pic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1724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1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096962"/>
          </a:xfrm>
        </p:spPr>
        <p:txBody>
          <a:bodyPr>
            <a:noAutofit/>
          </a:bodyPr>
          <a:lstStyle/>
          <a:p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Power of a Quotient</a:t>
            </a:r>
            <a:endParaRPr lang="en-US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1600200" y="1905000"/>
            <a:ext cx="5638800" cy="1066800"/>
          </a:xfrm>
          <a:prstGeom prst="rect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 anchorCtr="0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(a/b)</a:t>
            </a:r>
            <a:r>
              <a:rPr lang="en-US" sz="6600" baseline="30000" dirty="0" smtClean="0"/>
              <a:t>m</a:t>
            </a: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a</a:t>
            </a:r>
            <a:r>
              <a:rPr kumimoji="0" lang="en-US" sz="6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lang="en-US" sz="6600" noProof="0" dirty="0" smtClean="0"/>
              <a:t>/</a:t>
            </a:r>
            <a:r>
              <a:rPr kumimoji="0" lang="en-US" sz="66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</a:t>
            </a:r>
            <a:r>
              <a:rPr kumimoji="0" lang="en-US" sz="6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endParaRPr kumimoji="0" lang="en-US" sz="6600" b="0" i="0" u="none" strike="noStrike" kern="1200" cap="none" spc="0" normalizeH="0" baseline="3000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 txBox="1">
            <a:spLocks/>
          </p:cNvSpPr>
          <p:nvPr/>
        </p:nvSpPr>
        <p:spPr>
          <a:xfrm>
            <a:off x="0" y="3810000"/>
            <a:ext cx="9144000" cy="2057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DISTRIBUTE</a:t>
            </a:r>
            <a:r>
              <a:rPr kumimoji="0" lang="en-US" sz="6000" b="0" i="0" u="none" strike="noStrike" kern="1200" cap="none" spc="30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6000" b="0" i="0" u="none" strike="noStrike" kern="1200" cap="none" spc="30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  <a:t>the exponents</a:t>
            </a:r>
            <a:endParaRPr kumimoji="0" lang="en-US" sz="6000" b="0" i="0" u="none" strike="noStrike" kern="1200" cap="none" spc="300" normalizeH="0" baseline="0" noProof="0" dirty="0">
              <a:ln>
                <a:noFill/>
              </a:ln>
              <a:gradFill>
                <a:gsLst>
                  <a:gs pos="0">
                    <a:schemeClr val="tx1">
                      <a:alpha val="70000"/>
                    </a:schemeClr>
                  </a:gs>
                  <a:gs pos="50000">
                    <a:schemeClr val="tx1">
                      <a:alpha val="80000"/>
                    </a:schemeClr>
                  </a:gs>
                  <a:gs pos="100000">
                    <a:schemeClr val="tx1">
                      <a:alpha val="90000"/>
                    </a:schemeClr>
                  </a:gs>
                </a:gsLst>
                <a:lin ang="0" scaled="0"/>
              </a:gra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theme/theme1.xml><?xml version="1.0" encoding="utf-8"?>
<a:theme xmlns:a="http://schemas.openxmlformats.org/drawingml/2006/main" name="Firelight">
  <a:themeElements>
    <a:clrScheme name="Firelight">
      <a:dk1>
        <a:sysClr val="windowText" lastClr="000000"/>
      </a:dk1>
      <a:lt1>
        <a:sysClr val="window" lastClr="FFFFFF"/>
      </a:lt1>
      <a:dk2>
        <a:srgbClr val="9F1C00"/>
      </a:dk2>
      <a:lt2>
        <a:srgbClr val="EEECE1"/>
      </a:lt2>
      <a:accent1>
        <a:srgbClr val="FF881F"/>
      </a:accent1>
      <a:accent2>
        <a:srgbClr val="771C00"/>
      </a:accent2>
      <a:accent3>
        <a:srgbClr val="576A2C"/>
      </a:accent3>
      <a:accent4>
        <a:srgbClr val="A24D00"/>
      </a:accent4>
      <a:accent5>
        <a:srgbClr val="244872"/>
      </a:accent5>
      <a:accent6>
        <a:srgbClr val="5E341C"/>
      </a:accent6>
      <a:hlink>
        <a:srgbClr val="FF912E"/>
      </a:hlink>
      <a:folHlink>
        <a:srgbClr val="B5CB83"/>
      </a:folHlink>
    </a:clrScheme>
    <a:fontScheme name="Firelight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ireligh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50000"/>
              </a:schemeClr>
            </a:gs>
            <a:gs pos="100000">
              <a:schemeClr val="phClr">
                <a:tint val="100000"/>
                <a:shade val="8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path path="circle">
            <a:fillToRect l="25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>
              <a:shade val="95000"/>
              <a:alpha val="90000"/>
            </a:schemeClr>
          </a:solidFill>
          <a:prstDash val="solid"/>
        </a:ln>
        <a:ln w="76200" cap="flat" cmpd="sng" algn="ctr">
          <a:solidFill>
            <a:schemeClr val="phClr">
              <a:shade val="95000"/>
              <a:alpha val="50000"/>
            </a:schemeClr>
          </a:solidFill>
          <a:prstDash val="solid"/>
        </a:ln>
      </a:lnStyleLst>
      <a:effectStyleLst>
        <a:effectStyle>
          <a:effectLst>
            <a:innerShdw blurRad="63500">
              <a:srgbClr val="000000">
                <a:alpha val="60000"/>
              </a:srgbClr>
            </a:innerShdw>
          </a:effectLst>
        </a:effectStyle>
        <a:effectStyle>
          <a:effectLst>
            <a:innerShdw blurRad="63500">
              <a:srgbClr val="000000">
                <a:alpha val="50000"/>
              </a:srgbClr>
            </a:innerShdw>
            <a:outerShdw blurRad="76200" dist="38100" sx="101000" sy="101000" rotWithShape="0">
              <a:srgbClr val="000000">
                <a:alpha val="60000"/>
              </a:srgbClr>
            </a:outerShdw>
          </a:effectLst>
        </a:effectStyle>
        <a:effectStyle>
          <a:effectLst>
            <a:innerShdw blurRad="63500">
              <a:srgbClr val="000000">
                <a:alpha val="5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4200000"/>
            </a:lightRig>
          </a:scene3d>
          <a:sp3d prstMaterial="softmetal">
            <a:bevelT w="63500" h="254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accent1">
                <a:shade val="45000"/>
                <a:satMod val="125000"/>
              </a:schemeClr>
            </a:gs>
            <a:gs pos="100000">
              <a:schemeClr val="phClr">
                <a:shade val="55000"/>
                <a:satMod val="125000"/>
              </a:schemeClr>
            </a:gs>
          </a:gsLst>
          <a:lin ang="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Firelight</Template>
  <TotalTime>53</TotalTime>
  <Words>172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Firelight</vt:lpstr>
      <vt:lpstr>Power of Powers</vt:lpstr>
      <vt:lpstr>Investigation</vt:lpstr>
      <vt:lpstr>(am)n = amxn</vt:lpstr>
      <vt:lpstr>Examples</vt:lpstr>
      <vt:lpstr>Slide 5</vt:lpstr>
      <vt:lpstr>Power of a Product</vt:lpstr>
      <vt:lpstr>Slide 7</vt:lpstr>
      <vt:lpstr>Slide 8</vt:lpstr>
      <vt:lpstr>Power of a Quotient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of Powers</dc:title>
  <dc:creator>Daphne</dc:creator>
  <cp:lastModifiedBy>Daphne</cp:lastModifiedBy>
  <cp:revision>14</cp:revision>
  <dcterms:created xsi:type="dcterms:W3CDTF">2009-09-24T02:20:05Z</dcterms:created>
  <dcterms:modified xsi:type="dcterms:W3CDTF">2010-10-21T19:13:43Z</dcterms:modified>
</cp:coreProperties>
</file>